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14"/>
  </p:notesMasterIdLst>
  <p:handoutMasterIdLst>
    <p:handoutMasterId r:id="rId15"/>
  </p:handoutMasterIdLst>
  <p:sldIdLst>
    <p:sldId id="256" r:id="rId8"/>
    <p:sldId id="259" r:id="rId9"/>
    <p:sldId id="265" r:id="rId10"/>
    <p:sldId id="266" r:id="rId11"/>
    <p:sldId id="268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6FF"/>
    <a:srgbClr val="9BA0AC"/>
    <a:srgbClr val="50556F"/>
    <a:srgbClr val="0B2242"/>
    <a:srgbClr val="C7DBC1"/>
    <a:srgbClr val="2C5364"/>
    <a:srgbClr val="74546A"/>
    <a:srgbClr val="8A4969"/>
    <a:srgbClr val="FABCA2"/>
    <a:srgbClr val="485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88" autoAdjust="0"/>
    <p:restoredTop sz="94706"/>
  </p:normalViewPr>
  <p:slideViewPr>
    <p:cSldViewPr snapToGrid="0" snapToObjects="1">
      <p:cViewPr varScale="1">
        <p:scale>
          <a:sx n="108" d="100"/>
          <a:sy n="108" d="100"/>
        </p:scale>
        <p:origin x="3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Pakomentuoti transform -0.185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E3F89-25A8-F644-B331-4E14731F65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6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E3F89-25A8-F644-B331-4E14731F65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30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dirty="0"/>
              <a:t>[X,Y,Z] = </a:t>
            </a:r>
            <a:r>
              <a:rPr lang="es-ES" sz="1200" b="1" dirty="0" err="1"/>
              <a:t>transform</a:t>
            </a:r>
            <a:r>
              <a:rPr lang="es-ES" sz="1200" b="1" dirty="0"/>
              <a:t>(</a:t>
            </a:r>
            <a:r>
              <a:rPr lang="es-ES" sz="1200" b="1" dirty="0" err="1"/>
              <a:t>X,Y,Z,rotateVertical</a:t>
            </a:r>
            <a:r>
              <a:rPr lang="es-ES" sz="1200" b="1" dirty="0"/>
              <a:t>(pi));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CE3F89-25A8-F644-B331-4E14731F65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71" r="3392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t="16470" r="-24239" b="-18483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500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490977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540872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177233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93798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226050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t="16470" r="-24239" b="-18483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0045" y="5753103"/>
            <a:ext cx="6405155" cy="1104899"/>
          </a:xfrm>
        </p:spPr>
        <p:txBody>
          <a:bodyPr/>
          <a:lstStyle/>
          <a:p>
            <a:r>
              <a:rPr lang="lt-LT" dirty="0"/>
              <a:t>Engineering Project  1 </a:t>
            </a:r>
          </a:p>
          <a:p>
            <a:r>
              <a:rPr lang="en-US" dirty="0"/>
              <a:t>Povilas Simanaitis IFM-8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10046" y="635295"/>
            <a:ext cx="7915172" cy="1086184"/>
          </a:xfrm>
        </p:spPr>
        <p:txBody>
          <a:bodyPr/>
          <a:lstStyle/>
          <a:p>
            <a:r>
              <a:rPr lang="en-GB" dirty="0"/>
              <a:t>Approximation and Visualization of 3D Objects</a:t>
            </a:r>
          </a:p>
        </p:txBody>
      </p:sp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9" y="2131187"/>
            <a:ext cx="6203659" cy="3883691"/>
          </a:xfrm>
        </p:spPr>
        <p:txBody>
          <a:bodyPr/>
          <a:lstStyle/>
          <a:p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function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[x, y]=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calculaNewCircle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(x, y, 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dx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dy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, t)</a:t>
            </a:r>
          </a:p>
          <a:p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lt-LT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[x, y]</a:t>
            </a:r>
            <a:r>
              <a:rPr lang="lt-LT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=</a:t>
            </a:r>
            <a:r>
              <a:rPr lang="lt-LT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transform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x,y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, shift(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dx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dy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));</a:t>
            </a:r>
          </a:p>
          <a:p>
            <a:r>
              <a:rPr lang="en-GB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lang="lt-LT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GB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[x, y]</a:t>
            </a:r>
            <a:r>
              <a:rPr lang="lt-LT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GB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=</a:t>
            </a:r>
            <a:r>
              <a:rPr lang="lt-LT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GB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transform(</a:t>
            </a:r>
            <a:r>
              <a:rPr lang="en-GB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x,y</a:t>
            </a:r>
            <a:r>
              <a:rPr lang="en-GB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, rotate(dx, </a:t>
            </a:r>
            <a:r>
              <a:rPr lang="en-GB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dy</a:t>
            </a:r>
            <a:r>
              <a:rPr lang="en-GB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, t*4));</a:t>
            </a:r>
          </a:p>
          <a:p>
            <a:r>
              <a:rPr lang="en-GB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 if(t &gt; 10.75 &amp;&amp; t &lt; 13 || t &gt; 47.75 &amp;&amp; t &lt; 50 ) </a:t>
            </a:r>
          </a:p>
          <a:p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  </a:t>
            </a:r>
            <a:r>
              <a:rPr lang="lt-LT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[x, y] = 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transform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x,y,scale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dx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dy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, 0.185));</a:t>
            </a:r>
          </a:p>
          <a:p>
            <a:r>
              <a:rPr lang="en-GB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 end</a:t>
            </a:r>
          </a:p>
          <a:p>
            <a:r>
              <a:rPr lang="en-GB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 if ( t &gt; 28.5 &amp;&amp; t &lt; 30.5 )</a:t>
            </a:r>
          </a:p>
          <a:p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lt-LT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[x, y] = 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transform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x,y,scale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dx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s-ES" sz="1400" dirty="0" err="1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dy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, </a:t>
            </a:r>
            <a:r>
              <a:rPr lang="es-ES" sz="1400" b="1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-0.185</a:t>
            </a:r>
            <a:r>
              <a:rPr lang="es-ES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));</a:t>
            </a:r>
          </a:p>
          <a:p>
            <a:r>
              <a:rPr lang="en-GB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  end  </a:t>
            </a:r>
          </a:p>
          <a:p>
            <a:r>
              <a:rPr lang="en-GB" sz="1400" dirty="0">
                <a:latin typeface="Arial" panose="020B0604020202020204" pitchFamily="34" charset="0"/>
                <a:ea typeface="MS UI Gothic" panose="020B0600070205080204" pitchFamily="34" charset="-128"/>
                <a:cs typeface="Arial" panose="020B0604020202020204" pitchFamily="34" charset="0"/>
              </a:rPr>
              <a:t>end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5722373" cy="619724"/>
          </a:xfrm>
        </p:spPr>
        <p:txBody>
          <a:bodyPr/>
          <a:lstStyle/>
          <a:p>
            <a:r>
              <a:rPr lang="lt-LT" dirty="0"/>
              <a:t>Solution for problem </a:t>
            </a:r>
            <a:r>
              <a:rPr lang="en-US" dirty="0"/>
              <a:t>#1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457202" y="6124180"/>
            <a:ext cx="8226909" cy="368900"/>
          </a:xfrm>
        </p:spPr>
        <p:txBody>
          <a:bodyPr/>
          <a:lstStyle/>
          <a:p>
            <a:r>
              <a:rPr lang="en-GB" b="1" dirty="0"/>
              <a:t>P170M103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F69F437-9BC6-40F9-ABDE-16F1EFBF5E7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8008" r="8008"/>
          <a:stretch>
            <a:fillRect/>
          </a:stretch>
        </p:blipFill>
        <p:spPr>
          <a:xfrm>
            <a:off x="5035457" y="2131187"/>
            <a:ext cx="3648654" cy="3258903"/>
          </a:xfrm>
        </p:spPr>
      </p:pic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D730C31-5C19-4C09-BADD-8CAE8A29E5A7}"/>
              </a:ext>
            </a:extLst>
          </p:cNvPr>
          <p:cNvSpPr txBox="1">
            <a:spLocks/>
          </p:cNvSpPr>
          <p:nvPr/>
        </p:nvSpPr>
        <p:spPr>
          <a:xfrm>
            <a:off x="1514593" y="1537129"/>
            <a:ext cx="2463470" cy="594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2400" dirty="0"/>
              <a:t>Part of solution</a:t>
            </a:r>
            <a:endParaRPr lang="en-US" sz="2400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456BB1-4BBA-47CE-873D-80C5774CF2B7}"/>
              </a:ext>
            </a:extLst>
          </p:cNvPr>
          <p:cNvSpPr txBox="1">
            <a:spLocks/>
          </p:cNvSpPr>
          <p:nvPr/>
        </p:nvSpPr>
        <p:spPr>
          <a:xfrm>
            <a:off x="6201478" y="1537129"/>
            <a:ext cx="1207757" cy="594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2400" dirty="0"/>
              <a:t>Result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178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9" y="2131187"/>
            <a:ext cx="6203659" cy="3883691"/>
          </a:xfrm>
        </p:spPr>
        <p:txBody>
          <a:bodyPr/>
          <a:lstStyle/>
          <a:p>
            <a:pPr marL="114300" indent="-342900">
              <a:buAutoNum type="arabicParenR"/>
            </a:pP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Pyramid was constructed from 4 planes</a:t>
            </a:r>
          </a:p>
          <a:p>
            <a:pPr marL="114300" indent="-342900">
              <a:buAutoNum type="arabicParenR"/>
            </a:pP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Transformations applied for each plane</a:t>
            </a:r>
          </a:p>
          <a:p>
            <a:pPr marL="114300" indent="-342900">
              <a:buAutoNum type="arabicParenR"/>
            </a:pP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Shift and rotate animations were used</a:t>
            </a:r>
          </a:p>
          <a:p>
            <a:pPr marL="114300" indent="-342900">
              <a:buAutoNum type="arabicParenR"/>
            </a:pP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Cone tumbling has been implement like this</a:t>
            </a:r>
          </a:p>
          <a:p>
            <a:pPr lvl="1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cone = surf(X, Y, (Z+5)./(1+(10*t/500</a:t>
            </a:r>
            <a:r>
              <a:rPr lang="lt-LT" sz="1400" dirty="0">
                <a:latin typeface="Arial" panose="020B0604020202020204" pitchFamily="34" charset="0"/>
                <a:cs typeface="Arial" panose="020B0604020202020204" pitchFamily="34" charset="0"/>
              </a:rPr>
              <a:t>) , ...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800100" lvl="1" indent="-342900">
              <a:buAutoNum type="arabicParenR"/>
            </a:pPr>
            <a:endParaRPr lang="lt-LT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5722373" cy="619724"/>
          </a:xfrm>
        </p:spPr>
        <p:txBody>
          <a:bodyPr/>
          <a:lstStyle/>
          <a:p>
            <a:r>
              <a:rPr lang="lt-LT" dirty="0"/>
              <a:t>Solution for problem </a:t>
            </a:r>
            <a:r>
              <a:rPr lang="en-US" dirty="0"/>
              <a:t>#</a:t>
            </a:r>
            <a:r>
              <a:rPr lang="lt-LT" dirty="0"/>
              <a:t>2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P170M103</a:t>
            </a:r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D913AFD-3088-499F-9122-BAD5F4D993B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5209" r="5209"/>
          <a:stretch>
            <a:fillRect/>
          </a:stretch>
        </p:blipFill>
        <p:spPr>
          <a:xfrm>
            <a:off x="5478777" y="1868861"/>
            <a:ext cx="3205333" cy="2862938"/>
          </a:xfrm>
        </p:spPr>
      </p:pic>
    </p:spTree>
    <p:extLst>
      <p:ext uri="{BB962C8B-B14F-4D97-AF65-F5344CB8AC3E}">
        <p14:creationId xmlns:p14="http://schemas.microsoft.com/office/powerpoint/2010/main" val="61640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199" y="1207363"/>
            <a:ext cx="6203659" cy="4807515"/>
          </a:xfrm>
        </p:spPr>
        <p:txBody>
          <a:bodyPr/>
          <a:lstStyle/>
          <a:p>
            <a:r>
              <a:rPr lang="en-GB" sz="1200" dirty="0"/>
              <a:t> for t=1:100</a:t>
            </a:r>
          </a:p>
          <a:p>
            <a:r>
              <a:rPr lang="fr-FR" sz="1200" dirty="0"/>
              <a:t>      [</a:t>
            </a:r>
            <a:r>
              <a:rPr lang="fr-FR" sz="1200" dirty="0" err="1"/>
              <a:t>nX,nY,nZ</a:t>
            </a:r>
            <a:r>
              <a:rPr lang="fr-FR" sz="1200" dirty="0"/>
              <a:t>] = </a:t>
            </a:r>
            <a:r>
              <a:rPr lang="fr-FR" sz="1200" dirty="0" err="1"/>
              <a:t>transform</a:t>
            </a:r>
            <a:r>
              <a:rPr lang="fr-FR" sz="1200" dirty="0"/>
              <a:t>(</a:t>
            </a:r>
            <a:r>
              <a:rPr lang="fr-FR" sz="1200" dirty="0" err="1"/>
              <a:t>X,Y,Z,scale</a:t>
            </a:r>
            <a:r>
              <a:rPr lang="fr-FR" sz="1200" dirty="0"/>
              <a:t>(1+(t/100)));</a:t>
            </a:r>
          </a:p>
          <a:p>
            <a:r>
              <a:rPr lang="en-GB" sz="1200" dirty="0"/>
              <a:t>      [</a:t>
            </a:r>
            <a:r>
              <a:rPr lang="en-GB" sz="1200" dirty="0" err="1"/>
              <a:t>nX,nY,nZ</a:t>
            </a:r>
            <a:r>
              <a:rPr lang="en-GB" sz="1200" dirty="0"/>
              <a:t>] = transform(</a:t>
            </a:r>
            <a:r>
              <a:rPr lang="en-GB" sz="1200" dirty="0" err="1"/>
              <a:t>nX,nY,nZ,rotate</a:t>
            </a:r>
            <a:r>
              <a:rPr lang="en-GB" sz="1200" dirty="0"/>
              <a:t>(t*3));</a:t>
            </a:r>
          </a:p>
          <a:p>
            <a:r>
              <a:rPr lang="en-GB" sz="1200" dirty="0"/>
              <a:t>      object = redraw(object, </a:t>
            </a:r>
            <a:r>
              <a:rPr lang="en-GB" sz="1200" dirty="0" err="1"/>
              <a:t>nX,nY,nZ</a:t>
            </a:r>
            <a:r>
              <a:rPr lang="en-GB" sz="1200" dirty="0"/>
              <a:t>, true);</a:t>
            </a:r>
          </a:p>
          <a:p>
            <a:r>
              <a:rPr lang="en-GB" sz="1200" dirty="0"/>
              <a:t> end  </a:t>
            </a:r>
          </a:p>
          <a:p>
            <a:r>
              <a:rPr lang="en-GB" sz="1200" dirty="0"/>
              <a:t> for t=1:100</a:t>
            </a:r>
          </a:p>
          <a:p>
            <a:r>
              <a:rPr lang="en-GB" sz="1200" dirty="0"/>
              <a:t>      [</a:t>
            </a:r>
            <a:r>
              <a:rPr lang="en-GB" sz="1200" dirty="0" err="1"/>
              <a:t>nX,nY,nZ</a:t>
            </a:r>
            <a:r>
              <a:rPr lang="en-GB" sz="1200" dirty="0"/>
              <a:t>] = transform(</a:t>
            </a:r>
            <a:r>
              <a:rPr lang="en-GB" sz="1200" dirty="0" err="1"/>
              <a:t>nX,nY,nZ,rotateVertical</a:t>
            </a:r>
            <a:r>
              <a:rPr lang="en-GB" sz="1200" dirty="0"/>
              <a:t>(1/100*pi));</a:t>
            </a:r>
          </a:p>
          <a:p>
            <a:r>
              <a:rPr lang="en-GB" sz="1200" dirty="0"/>
              <a:t>      object = redraw(object, </a:t>
            </a:r>
            <a:r>
              <a:rPr lang="en-GB" sz="1200" dirty="0" err="1"/>
              <a:t>nX,nY,nZ</a:t>
            </a:r>
            <a:r>
              <a:rPr lang="en-GB" sz="1200" dirty="0"/>
              <a:t>, true);</a:t>
            </a:r>
          </a:p>
          <a:p>
            <a:r>
              <a:rPr lang="en-GB" sz="1200" dirty="0"/>
              <a:t>end  </a:t>
            </a:r>
          </a:p>
          <a:p>
            <a:r>
              <a:rPr lang="es-ES" sz="1200" b="1" dirty="0"/>
              <a:t>[X,Y,Z] = </a:t>
            </a:r>
            <a:r>
              <a:rPr lang="es-ES" sz="1200" b="1" dirty="0" err="1"/>
              <a:t>transform</a:t>
            </a:r>
            <a:r>
              <a:rPr lang="es-ES" sz="1200" b="1" dirty="0"/>
              <a:t>(</a:t>
            </a:r>
            <a:r>
              <a:rPr lang="es-ES" sz="1200" b="1" dirty="0" err="1"/>
              <a:t>X,Y,Z,rotateVertical</a:t>
            </a:r>
            <a:r>
              <a:rPr lang="es-ES" sz="1200" b="1" dirty="0"/>
              <a:t>(pi));</a:t>
            </a:r>
          </a:p>
          <a:p>
            <a:r>
              <a:rPr lang="en-GB" sz="1200" dirty="0"/>
              <a:t>for t=1:100</a:t>
            </a:r>
          </a:p>
          <a:p>
            <a:r>
              <a:rPr lang="fr-FR" sz="1200" dirty="0"/>
              <a:t>     [</a:t>
            </a:r>
            <a:r>
              <a:rPr lang="fr-FR" sz="1200" dirty="0" err="1"/>
              <a:t>nX,nY,nZ</a:t>
            </a:r>
            <a:r>
              <a:rPr lang="fr-FR" sz="1200" dirty="0"/>
              <a:t>] = </a:t>
            </a:r>
            <a:r>
              <a:rPr lang="fr-FR" sz="1200" dirty="0" err="1"/>
              <a:t>transform</a:t>
            </a:r>
            <a:r>
              <a:rPr lang="fr-FR" sz="1200" dirty="0"/>
              <a:t>(</a:t>
            </a:r>
            <a:r>
              <a:rPr lang="fr-FR" sz="1200" dirty="0" err="1"/>
              <a:t>X,Y,Z,scale</a:t>
            </a:r>
            <a:r>
              <a:rPr lang="fr-FR" sz="1200" dirty="0"/>
              <a:t>(2-(t/100)));</a:t>
            </a:r>
          </a:p>
          <a:p>
            <a:r>
              <a:rPr lang="en-GB" sz="1200" dirty="0"/>
              <a:t>     [</a:t>
            </a:r>
            <a:r>
              <a:rPr lang="en-GB" sz="1200" dirty="0" err="1"/>
              <a:t>nX,nY,nZ</a:t>
            </a:r>
            <a:r>
              <a:rPr lang="en-GB" sz="1200" dirty="0"/>
              <a:t>] = transform(</a:t>
            </a:r>
            <a:r>
              <a:rPr lang="en-GB" sz="1200" dirty="0" err="1"/>
              <a:t>nX,nY,nZ,rotate</a:t>
            </a:r>
            <a:r>
              <a:rPr lang="en-GB" sz="1200" dirty="0"/>
              <a:t>(-t));</a:t>
            </a:r>
          </a:p>
          <a:p>
            <a:r>
              <a:rPr lang="en-GB" sz="1200" dirty="0"/>
              <a:t>     object = redraw(object, </a:t>
            </a:r>
            <a:r>
              <a:rPr lang="en-GB" sz="1200" dirty="0" err="1"/>
              <a:t>nX,nY,nZ</a:t>
            </a:r>
            <a:r>
              <a:rPr lang="en-GB" sz="1200" dirty="0"/>
              <a:t>, false);</a:t>
            </a:r>
          </a:p>
          <a:p>
            <a:r>
              <a:rPr lang="en-GB" sz="1200" dirty="0"/>
              <a:t>end 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5722373" cy="619724"/>
          </a:xfrm>
        </p:spPr>
        <p:txBody>
          <a:bodyPr/>
          <a:lstStyle/>
          <a:p>
            <a:r>
              <a:rPr lang="lt-LT" dirty="0"/>
              <a:t>Solution for problem </a:t>
            </a:r>
            <a:r>
              <a:rPr lang="en-US" dirty="0"/>
              <a:t>#</a:t>
            </a:r>
            <a:r>
              <a:rPr lang="lt-LT" dirty="0"/>
              <a:t>3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P170M103</a:t>
            </a:r>
          </a:p>
          <a:p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0DC5EF5-DFA1-4F29-B7DA-F514F78BFE8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5209" r="5209"/>
          <a:stretch>
            <a:fillRect/>
          </a:stretch>
        </p:blipFill>
        <p:spPr>
          <a:xfrm>
            <a:off x="5108023" y="1575842"/>
            <a:ext cx="3851395" cy="3439987"/>
          </a:xfrm>
        </p:spPr>
      </p:pic>
    </p:spTree>
    <p:extLst>
      <p:ext uri="{BB962C8B-B14F-4D97-AF65-F5344CB8AC3E}">
        <p14:creationId xmlns:p14="http://schemas.microsoft.com/office/powerpoint/2010/main" val="416816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A2AD64-1A5C-447B-84D7-AC6FD9BC5A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2" y="2135190"/>
            <a:ext cx="2996212" cy="3883691"/>
          </a:xfrm>
        </p:spPr>
        <p:txBody>
          <a:bodyPr/>
          <a:lstStyle/>
          <a:p>
            <a:r>
              <a:rPr lang="fr-FR" sz="1200" dirty="0" err="1">
                <a:solidFill>
                  <a:srgbClr val="4476FF"/>
                </a:solidFill>
              </a:rPr>
              <a:t>function</a:t>
            </a:r>
            <a:r>
              <a:rPr lang="fr-FR" sz="1200" dirty="0"/>
              <a:t> [X, Y] = </a:t>
            </a:r>
            <a:r>
              <a:rPr lang="fr-FR" sz="1200" dirty="0" err="1"/>
              <a:t>transform</a:t>
            </a:r>
            <a:r>
              <a:rPr lang="fr-FR" sz="1200" dirty="0"/>
              <a:t>(</a:t>
            </a:r>
            <a:r>
              <a:rPr lang="fr-FR" sz="1200" dirty="0" err="1"/>
              <a:t>x,y,T</a:t>
            </a:r>
            <a:r>
              <a:rPr lang="fr-FR" sz="1200" dirty="0"/>
              <a:t>)</a:t>
            </a:r>
          </a:p>
          <a:p>
            <a:r>
              <a:rPr lang="fr-FR" sz="1200" dirty="0"/>
              <a:t>    t = </a:t>
            </a:r>
            <a:r>
              <a:rPr lang="fr-FR" sz="1200" dirty="0" err="1"/>
              <a:t>ones</a:t>
            </a:r>
            <a:r>
              <a:rPr lang="fr-FR" sz="1200" dirty="0"/>
              <a:t>(1, </a:t>
            </a:r>
            <a:r>
              <a:rPr lang="fr-FR" sz="1200" dirty="0" err="1"/>
              <a:t>length</a:t>
            </a:r>
            <a:r>
              <a:rPr lang="fr-FR" sz="1200" dirty="0"/>
              <a:t>(x));</a:t>
            </a:r>
          </a:p>
          <a:p>
            <a:r>
              <a:rPr lang="fr-FR" sz="1200" dirty="0"/>
              <a:t>    A1=T*[</a:t>
            </a:r>
            <a:r>
              <a:rPr lang="fr-FR" sz="1200" dirty="0" err="1"/>
              <a:t>x;y;t</a:t>
            </a:r>
            <a:r>
              <a:rPr lang="fr-FR" sz="1200" dirty="0"/>
              <a:t>];</a:t>
            </a:r>
          </a:p>
          <a:p>
            <a:r>
              <a:rPr lang="lt-LT" sz="1200" dirty="0"/>
              <a:t>    </a:t>
            </a:r>
            <a:r>
              <a:rPr lang="en-GB" sz="1200" dirty="0"/>
              <a:t>X=A1(1,:);</a:t>
            </a:r>
          </a:p>
          <a:p>
            <a:r>
              <a:rPr lang="lt-LT" sz="1200" dirty="0"/>
              <a:t>    </a:t>
            </a:r>
            <a:r>
              <a:rPr lang="en-GB" sz="1200" dirty="0"/>
              <a:t>Y=A1(2,:);</a:t>
            </a:r>
          </a:p>
          <a:p>
            <a:r>
              <a:rPr lang="en-GB" sz="1200" dirty="0">
                <a:solidFill>
                  <a:srgbClr val="4476FF"/>
                </a:solidFill>
              </a:rPr>
              <a:t>end</a:t>
            </a:r>
          </a:p>
          <a:p>
            <a:endParaRPr lang="en-GB" sz="12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41564A-44AC-41C4-9B58-8F151211A3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257495" cy="619724"/>
          </a:xfrm>
        </p:spPr>
        <p:txBody>
          <a:bodyPr/>
          <a:lstStyle/>
          <a:p>
            <a:r>
              <a:rPr lang="lt-LT" dirty="0"/>
              <a:t>Transform functions used solutions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66B09FE-E5A7-4350-BC1A-8B5110C94C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P170M103</a:t>
            </a:r>
            <a:endParaRPr lang="en-GB" dirty="0"/>
          </a:p>
          <a:p>
            <a:endParaRPr lang="en-GB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4F3729C-3C0C-4E20-9A39-E93D20D91F27}"/>
              </a:ext>
            </a:extLst>
          </p:cNvPr>
          <p:cNvSpPr txBox="1">
            <a:spLocks/>
          </p:cNvSpPr>
          <p:nvPr/>
        </p:nvSpPr>
        <p:spPr>
          <a:xfrm>
            <a:off x="3089433" y="2135190"/>
            <a:ext cx="2601155" cy="3883691"/>
          </a:xfrm>
          <a:prstGeom prst="rect">
            <a:avLst/>
          </a:prstGeom>
        </p:spPr>
        <p:txBody>
          <a:bodyPr/>
          <a:lstStyle>
            <a:lvl1pPr mar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b="0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err="1">
                <a:solidFill>
                  <a:srgbClr val="4476FF"/>
                </a:solidFill>
              </a:rPr>
              <a:t>function</a:t>
            </a:r>
            <a:r>
              <a:rPr lang="fr-FR" sz="1200" dirty="0"/>
              <a:t> [X,Y,Z] = </a:t>
            </a:r>
            <a:r>
              <a:rPr lang="fr-FR" sz="1200" dirty="0" err="1"/>
              <a:t>transform</a:t>
            </a:r>
            <a:r>
              <a:rPr lang="fr-FR" sz="1200" dirty="0"/>
              <a:t>(</a:t>
            </a:r>
            <a:r>
              <a:rPr lang="fr-FR" sz="1200" dirty="0" err="1"/>
              <a:t>x,y,z,T</a:t>
            </a:r>
            <a:r>
              <a:rPr lang="fr-FR" sz="1200" dirty="0"/>
              <a:t>)</a:t>
            </a:r>
          </a:p>
          <a:p>
            <a:r>
              <a:rPr lang="fr-FR" sz="1200" dirty="0"/>
              <a:t>    t = </a:t>
            </a:r>
            <a:r>
              <a:rPr lang="fr-FR" sz="1200" dirty="0" err="1"/>
              <a:t>ones</a:t>
            </a:r>
            <a:r>
              <a:rPr lang="fr-FR" sz="1200" dirty="0"/>
              <a:t>(1, </a:t>
            </a:r>
            <a:r>
              <a:rPr lang="fr-FR" sz="1200" dirty="0" err="1"/>
              <a:t>length</a:t>
            </a:r>
            <a:r>
              <a:rPr lang="fr-FR" sz="1200" dirty="0"/>
              <a:t>(x));</a:t>
            </a:r>
          </a:p>
          <a:p>
            <a:r>
              <a:rPr lang="fr-FR" sz="1200" dirty="0"/>
              <a:t>    A1 = T*[</a:t>
            </a:r>
            <a:r>
              <a:rPr lang="fr-FR" sz="1200" dirty="0" err="1"/>
              <a:t>x;y;z;t</a:t>
            </a:r>
            <a:r>
              <a:rPr lang="fr-FR" sz="1200" dirty="0"/>
              <a:t>];</a:t>
            </a:r>
          </a:p>
          <a:p>
            <a:r>
              <a:rPr lang="en-GB" sz="1200" dirty="0"/>
              <a:t>    X = A1(1,:);</a:t>
            </a:r>
          </a:p>
          <a:p>
            <a:r>
              <a:rPr lang="en-GB" sz="1200" dirty="0"/>
              <a:t>    Y = A1(2,:);</a:t>
            </a:r>
          </a:p>
          <a:p>
            <a:r>
              <a:rPr lang="en-GB" sz="1200" dirty="0"/>
              <a:t>    Z = A1(3,:);</a:t>
            </a:r>
          </a:p>
          <a:p>
            <a:r>
              <a:rPr lang="en-GB" sz="1200" dirty="0">
                <a:solidFill>
                  <a:srgbClr val="4476FF"/>
                </a:solidFill>
              </a:rPr>
              <a:t>end</a:t>
            </a:r>
          </a:p>
          <a:p>
            <a:endParaRPr lang="en-GB" sz="1200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8A1422A-E06B-4F5D-BC87-C419ED58F919}"/>
              </a:ext>
            </a:extLst>
          </p:cNvPr>
          <p:cNvSpPr txBox="1">
            <a:spLocks/>
          </p:cNvSpPr>
          <p:nvPr/>
        </p:nvSpPr>
        <p:spPr>
          <a:xfrm>
            <a:off x="5690588" y="2139739"/>
            <a:ext cx="2778711" cy="3883691"/>
          </a:xfrm>
          <a:prstGeom prst="rect">
            <a:avLst/>
          </a:prstGeom>
        </p:spPr>
        <p:txBody>
          <a:bodyPr/>
          <a:lstStyle>
            <a:lvl1pPr mar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000" b="0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 err="1">
                <a:solidFill>
                  <a:srgbClr val="4476FF"/>
                </a:solidFill>
              </a:rPr>
              <a:t>function</a:t>
            </a:r>
            <a:r>
              <a:rPr lang="fr-FR" sz="1200" dirty="0"/>
              <a:t> [X,Y,Z] = </a:t>
            </a:r>
            <a:r>
              <a:rPr lang="fr-FR" sz="1200" dirty="0" err="1"/>
              <a:t>transform</a:t>
            </a:r>
            <a:r>
              <a:rPr lang="fr-FR" sz="1200" dirty="0"/>
              <a:t>(X,Y,Z,T)</a:t>
            </a:r>
          </a:p>
          <a:p>
            <a:r>
              <a:rPr lang="en-GB" sz="1200" dirty="0"/>
              <a:t>   XYZ=[reshape(X,1,prod(size(X))); </a:t>
            </a:r>
          </a:p>
          <a:p>
            <a:r>
              <a:rPr lang="es-ES" sz="1200" dirty="0"/>
              <a:t>    </a:t>
            </a:r>
            <a:r>
              <a:rPr lang="lt-LT" sz="1200" dirty="0"/>
              <a:t>        </a:t>
            </a:r>
            <a:r>
              <a:rPr lang="es-ES" sz="1200" dirty="0"/>
              <a:t> </a:t>
            </a:r>
            <a:r>
              <a:rPr lang="es-ES" sz="1200" dirty="0" err="1"/>
              <a:t>reshape</a:t>
            </a:r>
            <a:r>
              <a:rPr lang="es-ES" sz="1200" dirty="0"/>
              <a:t>(Y,1,prod(</a:t>
            </a:r>
            <a:r>
              <a:rPr lang="es-ES" sz="1200" dirty="0" err="1"/>
              <a:t>size</a:t>
            </a:r>
            <a:r>
              <a:rPr lang="es-ES" sz="1200" dirty="0"/>
              <a:t>(Y)));</a:t>
            </a:r>
          </a:p>
          <a:p>
            <a:r>
              <a:rPr lang="pl-PL" sz="1200" dirty="0"/>
              <a:t>    </a:t>
            </a:r>
            <a:r>
              <a:rPr lang="lt-LT" sz="1200" dirty="0"/>
              <a:t>         </a:t>
            </a:r>
            <a:r>
              <a:rPr lang="pl-PL" sz="1200" dirty="0"/>
              <a:t>reshape(Z,1,prod(size(Z)));</a:t>
            </a:r>
          </a:p>
          <a:p>
            <a:r>
              <a:rPr lang="en-GB" sz="1200" dirty="0"/>
              <a:t>     </a:t>
            </a:r>
            <a:r>
              <a:rPr lang="lt-LT" sz="1200" dirty="0"/>
              <a:t>        </a:t>
            </a:r>
            <a:r>
              <a:rPr lang="en-GB" sz="1200" dirty="0"/>
              <a:t>ones(1,prod(size(Z)))];</a:t>
            </a:r>
          </a:p>
          <a:p>
            <a:r>
              <a:rPr lang="en-GB" sz="1200" dirty="0"/>
              <a:t>    A1 = T*XYZ;</a:t>
            </a:r>
          </a:p>
          <a:p>
            <a:r>
              <a:rPr lang="en-GB" sz="1200" dirty="0"/>
              <a:t>    X = reshape(A1(1,:),size(X));</a:t>
            </a:r>
          </a:p>
          <a:p>
            <a:r>
              <a:rPr lang="es-ES" sz="1200" dirty="0"/>
              <a:t>    Y = </a:t>
            </a:r>
            <a:r>
              <a:rPr lang="es-ES" sz="1200" dirty="0" err="1"/>
              <a:t>reshape</a:t>
            </a:r>
            <a:r>
              <a:rPr lang="es-ES" sz="1200" dirty="0"/>
              <a:t>(A1(2,:),</a:t>
            </a:r>
            <a:r>
              <a:rPr lang="es-ES" sz="1200" dirty="0" err="1"/>
              <a:t>size</a:t>
            </a:r>
            <a:r>
              <a:rPr lang="es-ES" sz="1200" dirty="0"/>
              <a:t>(Y));</a:t>
            </a:r>
          </a:p>
          <a:p>
            <a:r>
              <a:rPr lang="pl-PL" sz="1200" dirty="0"/>
              <a:t>    Z = reshape(A1(3,:),size(Z));</a:t>
            </a:r>
          </a:p>
          <a:p>
            <a:r>
              <a:rPr lang="en-GB" sz="1200" dirty="0">
                <a:solidFill>
                  <a:srgbClr val="4476FF"/>
                </a:solidFill>
              </a:rPr>
              <a:t>end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D9055AB-B40D-4299-9FD7-B24B2FB514B1}"/>
              </a:ext>
            </a:extLst>
          </p:cNvPr>
          <p:cNvSpPr txBox="1">
            <a:spLocks/>
          </p:cNvSpPr>
          <p:nvPr/>
        </p:nvSpPr>
        <p:spPr>
          <a:xfrm>
            <a:off x="6367723" y="1545308"/>
            <a:ext cx="1424440" cy="594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1800" dirty="0"/>
              <a:t>Problem </a:t>
            </a:r>
            <a:r>
              <a:rPr lang="en-US" sz="1800" dirty="0"/>
              <a:t>#1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5ADE8DC-E990-4FF5-A87C-D90540F1B25F}"/>
              </a:ext>
            </a:extLst>
          </p:cNvPr>
          <p:cNvSpPr txBox="1">
            <a:spLocks/>
          </p:cNvSpPr>
          <p:nvPr/>
        </p:nvSpPr>
        <p:spPr>
          <a:xfrm>
            <a:off x="3677790" y="1536210"/>
            <a:ext cx="1424440" cy="594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1800" dirty="0"/>
              <a:t>Problem </a:t>
            </a:r>
            <a:r>
              <a:rPr lang="en-US" sz="1800" dirty="0"/>
              <a:t>#1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C61CE8A-AF41-43A8-ABFD-2D1E542D3D72}"/>
              </a:ext>
            </a:extLst>
          </p:cNvPr>
          <p:cNvSpPr txBox="1">
            <a:spLocks/>
          </p:cNvSpPr>
          <p:nvPr/>
        </p:nvSpPr>
        <p:spPr>
          <a:xfrm>
            <a:off x="796196" y="1545308"/>
            <a:ext cx="1424440" cy="594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ts val="3000"/>
              </a:lnSpc>
              <a:spcBef>
                <a:spcPts val="1000"/>
              </a:spcBef>
              <a:buFont typeface="Arial"/>
              <a:buNone/>
              <a:defRPr sz="3000" b="1" kern="1200" baseline="0">
                <a:solidFill>
                  <a:srgbClr val="0B2242"/>
                </a:solidFill>
                <a:latin typeface="Arial"/>
                <a:ea typeface="+mn-ea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1800" dirty="0"/>
              <a:t>Problem </a:t>
            </a:r>
            <a:r>
              <a:rPr lang="en-US" sz="1800" dirty="0"/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07848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8E72B-6342-44A1-A104-490C3D0203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1" y="2135190"/>
            <a:ext cx="8226910" cy="3883691"/>
          </a:xfrm>
        </p:spPr>
        <p:txBody>
          <a:bodyPr/>
          <a:lstStyle/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Animating incrementally, instead of always animating from iniatial position, reduces transformations needed, but can posible complicate some calculations, such as scaling untill oibject size doubles.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When if object is „flipped“, one has to also invert transformation matrix used with it, otherwise transformation will „unflip“ object.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Sometimes one can avoid using transformations (cone tumbling example).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lt-LT" dirty="0"/>
              <a:t>Recording to gif makes whole animation slower, probably because of the load machine receives.</a:t>
            </a:r>
          </a:p>
          <a:p>
            <a:pPr indent="0"/>
            <a:endParaRPr lang="lt-L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44FEA-9CE2-44D4-AD3D-C3D666F6B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1" y="422490"/>
            <a:ext cx="8226910" cy="619724"/>
          </a:xfrm>
        </p:spPr>
        <p:txBody>
          <a:bodyPr/>
          <a:lstStyle/>
          <a:p>
            <a:r>
              <a:rPr lang="lt-LT" dirty="0"/>
              <a:t>Things I learned while doing this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4D70F8-7DF6-4BDF-8082-A39341A70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P170M103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0950573"/>
      </p:ext>
    </p:extLst>
  </p:cSld>
  <p:clrMapOvr>
    <a:masterClrMapping/>
  </p:clrMapOvr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8A49A271B289DC4A937E4F27C8781E3D" ma:contentTypeVersion="2" ma:contentTypeDescription="Kurkite naują dokumentą." ma:contentTypeScope="" ma:versionID="85b20fb696ac0b16295bf925ce212ceb">
  <xsd:schema xmlns:xsd="http://www.w3.org/2001/XMLSchema" xmlns:xs="http://www.w3.org/2001/XMLSchema" xmlns:p="http://schemas.microsoft.com/office/2006/metadata/properties" xmlns:ns2="b22733a4-4951-48c5-a492-5d95d9c5d87a" targetNamespace="http://schemas.microsoft.com/office/2006/metadata/properties" ma:root="true" ma:fieldsID="ed6cc4c11191140198989dd6b12cf46c" ns2:_="">
    <xsd:import namespace="b22733a4-4951-48c5-a492-5d95d9c5d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733a4-4951-48c5-a492-5d95d9c5d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purl.org/dc/dcmitype/"/>
    <ds:schemaRef ds:uri="http://schemas.microsoft.com/office/2006/documentManagement/types"/>
    <ds:schemaRef ds:uri="b22733a4-4951-48c5-a492-5d95d9c5d87a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6F140E2-EC36-4FEE-80B4-CBA1EEF501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2733a4-4951-48c5-a492-5d95d9c5d8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</TotalTime>
  <Words>771</Words>
  <Application>Microsoft Office PowerPoint</Application>
  <PresentationFormat>On-screen Show (4:3)</PresentationFormat>
  <Paragraphs>80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Courier New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Simanaitis Povilas</cp:lastModifiedBy>
  <cp:revision>117</cp:revision>
  <dcterms:created xsi:type="dcterms:W3CDTF">2017-04-05T12:23:50Z</dcterms:created>
  <dcterms:modified xsi:type="dcterms:W3CDTF">2019-03-19T21:08:55Z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0x0101008A49A271B289DC4A937E4F27C8781E3D</vt:lpwstr>
  </property>
</Properties>
</file>